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368" r:id="rId2"/>
    <p:sldId id="331" r:id="rId3"/>
    <p:sldId id="332" r:id="rId4"/>
    <p:sldId id="333" r:id="rId5"/>
    <p:sldId id="334" r:id="rId6"/>
    <p:sldId id="370" r:id="rId7"/>
    <p:sldId id="369" r:id="rId8"/>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489"/>
    <a:srgbClr val="FFFF89"/>
    <a:srgbClr val="FFFFBD"/>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31"/>
    <p:restoredTop sz="94779"/>
  </p:normalViewPr>
  <p:slideViewPr>
    <p:cSldViewPr snapToGrid="0">
      <p:cViewPr varScale="1">
        <p:scale>
          <a:sx n="231" d="100"/>
          <a:sy n="231" d="100"/>
        </p:scale>
        <p:origin x="1016" y="4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19/7/2025</a:t>
            </a:fld>
            <a:endParaRPr lang="en-AU" dirty="0"/>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dirty="0"/>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550194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071378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7/19/25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7/19/25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7/19/25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7/19/25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7/19/25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7/19/25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7/19/25</a:t>
            </a:fld>
            <a:endParaRPr lang="en-US" dirty="0"/>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7/19/25</a:t>
            </a:fld>
            <a:endParaRPr lang="en-US" dirty="0"/>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7/19/25</a:t>
            </a:fld>
            <a:endParaRPr lang="en-US" dirty="0"/>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7/19/25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dirty="0"/>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7/19/25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7/19/25</a:t>
            </a:fld>
            <a:endParaRPr lang="en-US" dirty="0"/>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dirty="0"/>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rPr>
              <a:t>Hebrews  10:19-39</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rPr>
              <a:t>Part A</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1" u="none" strike="noStrike" kern="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4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235944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804E597-0611-8AE1-28AB-B2CD5F7C3B10}"/>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3FD29620-74E4-0616-45F2-262ED163EFFB}"/>
              </a:ext>
            </a:extLst>
          </p:cNvPr>
          <p:cNvSpPr txBox="1">
            <a:spLocks noChangeArrowheads="1"/>
          </p:cNvSpPr>
          <p:nvPr/>
        </p:nvSpPr>
        <p:spPr bwMode="auto">
          <a:xfrm>
            <a:off x="22444" y="0"/>
            <a:ext cx="9144000" cy="4737515"/>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Therefore, brothers, since we have confidence to enter the holy places by the blood of Jesus,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20 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the new and living way that he opened for us through the curtain, that is, through his flesh,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21 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since we have a great priest over the house of God,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let us draw near with a true heart in full assurance of faith, with our hearts sprinkled clean from an evil conscience and our bodies washed with pure water.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23 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Let us hold fast the confession of our hope without wavering, for he who promised is faithful.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24 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let us consider how to stir up one another to love and good works,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25 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not neglecting to meet together, as is the habit of some, but encouraging one another, and all the more as you see the Day drawing near.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906649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CE3781A-6E0C-51D5-5C41-6B109635A9CC}"/>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D6AA7F12-4CB0-9796-1B22-5F0D31DFB172}"/>
              </a:ext>
            </a:extLst>
          </p:cNvPr>
          <p:cNvSpPr txBox="1">
            <a:spLocks noChangeArrowheads="1"/>
          </p:cNvSpPr>
          <p:nvPr/>
        </p:nvSpPr>
        <p:spPr bwMode="auto">
          <a:xfrm>
            <a:off x="22444" y="0"/>
            <a:ext cx="9144000" cy="4737515"/>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26 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if we go on sinning deliberately after receiving the knowledge of the truth, there no longer remains a sacrifice for sins,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27 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but a fearful expectation of judgment, and a fury of fire that will consume the adversaries.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Anyone who has set aside the law of Moses dies without mercy on the evidence of two or three witnesses.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How much worse punishment, do you think, will be deserved by the one who has trampled underfoot the Son of God, and has profaned the blood of the covenant by which he was sanctified, and has outraged the Spirit of grace?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30 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we know him who said, “Vengeance is mine;  I will repay.” And again, “The Lord will judge his people.”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31 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It is a fearful thing to fall into the hands of the living God.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3363916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29B03BE-A797-3A2E-F6A9-E16AADECD3E4}"/>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1E7F1FDB-0FE4-D482-7124-F6418E490E86}"/>
              </a:ext>
            </a:extLst>
          </p:cNvPr>
          <p:cNvSpPr txBox="1">
            <a:spLocks noChangeArrowheads="1"/>
          </p:cNvSpPr>
          <p:nvPr/>
        </p:nvSpPr>
        <p:spPr bwMode="auto">
          <a:xfrm>
            <a:off x="0" y="10297"/>
            <a:ext cx="9144000" cy="3880486"/>
          </a:xfrm>
          <a:prstGeom prst="rect">
            <a:avLst/>
          </a:prstGeom>
          <a:noFill/>
          <a:ln w="9525">
            <a:noFill/>
            <a:miter lim="800000"/>
            <a:headEnd/>
            <a:tailEnd/>
          </a:ln>
        </p:spPr>
        <p:txBody>
          <a:bodyPr wrap="square">
            <a:prstTxWarp prst="textNoShape">
              <a:avLst/>
            </a:prstTxWarp>
            <a:spAutoFit/>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But recall the former days when, after you were enlightened, you endured a hard struggle with sufferings,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33 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sometimes being publicly exposed to reproach and affliction, and sometimes being partners with those so treated.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34 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you had compassion on those in prison, and you joyfully accepted the plundering of your property, since you knew that you yourselves had a better possession and an abiding one.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35 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Therefore do not throw away your confidence, which has a great reward.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36 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you have need of endurance, so that when you have done the will of God you may receive what is promised.</a:t>
            </a:r>
            <a:r>
              <a:rPr kumimoji="0" lang="en-AU" sz="2400" b="0" i="0" u="none" strike="noStrike" kern="1200" cap="none" spc="0" normalizeH="0" baseline="0" noProof="0" dirty="0">
                <a:ln>
                  <a:noFill/>
                </a:ln>
                <a:solidFill>
                  <a:prstClr val="black"/>
                </a:solidFill>
                <a:effectLst/>
                <a:uLnTx/>
                <a:uFillTx/>
                <a:latin typeface="Arial" panose="020B0604020202020204"/>
                <a:ea typeface="+mn-ea"/>
                <a:cs typeface="+mn-cs"/>
              </a:rPr>
              <a:t> </a:t>
            </a:r>
            <a:endPar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237218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070607C-D71B-E558-4191-7282EEE7C445}"/>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2DCDED1A-257C-5E0F-2B1D-722148A64776}"/>
              </a:ext>
            </a:extLst>
          </p:cNvPr>
          <p:cNvSpPr txBox="1">
            <a:spLocks noChangeArrowheads="1"/>
          </p:cNvSpPr>
          <p:nvPr/>
        </p:nvSpPr>
        <p:spPr bwMode="auto">
          <a:xfrm>
            <a:off x="22444" y="0"/>
            <a:ext cx="9144000" cy="4701800"/>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37 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“Yet a little while,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the coming one will come and will not delay;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but my righteous one shall live by faith,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if he shrinks back,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my soul has no pleasure in him.”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609600" marR="0" lvl="0" indent="-60960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But we are not of those who shrink back and are destroyed, but of those who have faith and preserve their souls.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2752563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62813589-1C5F-401F-AA06-EAA3A386B304}"/>
              </a:ext>
            </a:extLst>
          </p:cNvPr>
          <p:cNvSpPr txBox="1"/>
          <p:nvPr/>
        </p:nvSpPr>
        <p:spPr>
          <a:xfrm>
            <a:off x="0" y="0"/>
            <a:ext cx="9108559" cy="430887"/>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AU" sz="22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Faithfulness.    Hearts that are True.</a:t>
            </a:r>
          </a:p>
        </p:txBody>
      </p:sp>
      <p:sp>
        <p:nvSpPr>
          <p:cNvPr id="3" name="TextBox 2">
            <a:extLst>
              <a:ext uri="{FF2B5EF4-FFF2-40B4-BE49-F238E27FC236}">
                <a16:creationId xmlns:a16="http://schemas.microsoft.com/office/drawing/2014/main" id="{BFFEEEFA-530A-D1CC-65E3-FDC17ADA1C6C}"/>
              </a:ext>
            </a:extLst>
          </p:cNvPr>
          <p:cNvSpPr txBox="1"/>
          <p:nvPr/>
        </p:nvSpPr>
        <p:spPr>
          <a:xfrm>
            <a:off x="0" y="323570"/>
            <a:ext cx="9144000"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With the privileges of the New Covenant, come responsibilities.  Faithfulness. </a:t>
            </a:r>
          </a:p>
        </p:txBody>
      </p:sp>
      <p:sp>
        <p:nvSpPr>
          <p:cNvPr id="15" name="TextBox 14">
            <a:extLst>
              <a:ext uri="{FF2B5EF4-FFF2-40B4-BE49-F238E27FC236}">
                <a16:creationId xmlns:a16="http://schemas.microsoft.com/office/drawing/2014/main" id="{7CA4425D-89A3-3B24-5225-BD703FA26B9D}"/>
              </a:ext>
            </a:extLst>
          </p:cNvPr>
          <p:cNvSpPr txBox="1"/>
          <p:nvPr/>
        </p:nvSpPr>
        <p:spPr>
          <a:xfrm>
            <a:off x="0" y="647140"/>
            <a:ext cx="9144000"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The New Covenant  ––  </a:t>
            </a:r>
            <a:r>
              <a:rPr kumimoji="0" lang="en-AU" u="none" strike="noStrike" kern="1200" cap="none" spc="0" normalizeH="0" baseline="0" noProof="0" dirty="0">
                <a:ln>
                  <a:noFill/>
                </a:ln>
                <a:solidFill>
                  <a:srgbClr val="FFFF00"/>
                </a:solidFill>
                <a:effectLst/>
                <a:uLnTx/>
                <a:uFillTx/>
                <a:latin typeface="Comic Sans MS" panose="030F0902030302020204" pitchFamily="66" charset="0"/>
                <a:cs typeface="Times New Roman" panose="02020603050405020304" pitchFamily="18" charset="0"/>
              </a:rPr>
              <a:t>The New and Living Way</a:t>
            </a:r>
            <a:endParaRPr kumimoji="0" lang="en-AU" u="none" strike="noStrike" kern="1200" cap="none" spc="0" normalizeH="0" baseline="0" noProof="0" dirty="0">
              <a:ln>
                <a:noFill/>
              </a:ln>
              <a:solidFill>
                <a:schemeClr val="bg1"/>
              </a:solidFill>
              <a:effectLst/>
              <a:uLnTx/>
              <a:uFillTx/>
              <a:latin typeface="+mj-lt"/>
              <a:cs typeface="Times New Roman" panose="02020603050405020304" pitchFamily="18" charset="0"/>
            </a:endParaRPr>
          </a:p>
        </p:txBody>
      </p:sp>
      <p:sp>
        <p:nvSpPr>
          <p:cNvPr id="2" name="TextBox 1">
            <a:extLst>
              <a:ext uri="{FF2B5EF4-FFF2-40B4-BE49-F238E27FC236}">
                <a16:creationId xmlns:a16="http://schemas.microsoft.com/office/drawing/2014/main" id="{12460BA1-FC47-D348-47E5-07C7381B4EB1}"/>
              </a:ext>
            </a:extLst>
          </p:cNvPr>
          <p:cNvSpPr txBox="1"/>
          <p:nvPr/>
        </p:nvSpPr>
        <p:spPr>
          <a:xfrm>
            <a:off x="5040923" y="647140"/>
            <a:ext cx="2848707" cy="369332"/>
          </a:xfrm>
          <a:prstGeom prst="rect">
            <a:avLst/>
          </a:prstGeom>
          <a:noFill/>
        </p:spPr>
        <p:txBody>
          <a:bodyPr wrap="square" rtlCol="0">
            <a:spAutoFit/>
          </a:bodyPr>
          <a:lstStyle/>
          <a:p>
            <a:pPr lvl="0">
              <a:defRPr/>
            </a:pPr>
            <a:r>
              <a:rPr lang="en-AU" dirty="0">
                <a:solidFill>
                  <a:schemeClr val="bg1"/>
                </a:solidFill>
                <a:latin typeface="Times New Roman" panose="02020603050405020304" pitchFamily="18" charset="0"/>
                <a:cs typeface="Times New Roman" panose="02020603050405020304" pitchFamily="18" charset="0"/>
              </a:rPr>
              <a:t>–– </a:t>
            </a:r>
            <a:r>
              <a:rPr kumimoji="0" lang="en-AU" u="none" strike="noStrike" kern="1200" cap="none" spc="0" normalizeH="0" baseline="0" noProof="0" dirty="0">
                <a:ln>
                  <a:noFill/>
                </a:ln>
                <a:solidFill>
                  <a:srgbClr val="FFFF00"/>
                </a:solidFill>
                <a:effectLst/>
                <a:uLnTx/>
                <a:uFillTx/>
                <a:latin typeface="Comic Sans MS" panose="030F0902030302020204" pitchFamily="66" charset="0"/>
                <a:cs typeface="Times New Roman" panose="02020603050405020304" pitchFamily="18" charset="0"/>
              </a:rPr>
              <a:t> </a:t>
            </a:r>
            <a:r>
              <a:rPr kumimoji="0" lang="en-AU" u="none" strike="noStrike" kern="1200" cap="none" spc="0" normalizeH="0" baseline="0" noProof="0" dirty="0">
                <a:ln>
                  <a:noFill/>
                </a:ln>
                <a:solidFill>
                  <a:schemeClr val="bg1"/>
                </a:solidFill>
                <a:effectLst/>
                <a:uLnTx/>
                <a:uFillTx/>
                <a:latin typeface="+mj-lt"/>
                <a:cs typeface="Times New Roman" panose="02020603050405020304" pitchFamily="18" charset="0"/>
              </a:rPr>
              <a:t> Therefore, </a:t>
            </a:r>
            <a:r>
              <a:rPr kumimoji="0" lang="en-AU" u="none" strike="noStrike" kern="1200" cap="none" spc="0" normalizeH="0" baseline="0" noProof="0" dirty="0">
                <a:ln>
                  <a:noFill/>
                </a:ln>
                <a:solidFill>
                  <a:schemeClr val="bg1"/>
                </a:solidFill>
                <a:effectLst/>
                <a:uLnTx/>
                <a:uFillTx/>
                <a:latin typeface="Comic Sans MS" panose="030F0902030302020204" pitchFamily="66" charset="0"/>
                <a:cs typeface="Times New Roman" panose="02020603050405020304" pitchFamily="18" charset="0"/>
              </a:rPr>
              <a:t>Let us</a:t>
            </a:r>
            <a:r>
              <a:rPr kumimoji="0" lang="en-AU" u="none" strike="noStrike" kern="1200" cap="none" spc="0" normalizeH="0" baseline="0" noProof="0" dirty="0">
                <a:ln>
                  <a:noFill/>
                </a:ln>
                <a:solidFill>
                  <a:schemeClr val="bg1"/>
                </a:solidFill>
                <a:effectLst/>
                <a:uLnTx/>
                <a:uFillTx/>
                <a:latin typeface="+mj-lt"/>
                <a:cs typeface="Times New Roman" panose="02020603050405020304" pitchFamily="18" charset="0"/>
              </a:rPr>
              <a:t>:</a:t>
            </a:r>
          </a:p>
        </p:txBody>
      </p:sp>
      <p:sp>
        <p:nvSpPr>
          <p:cNvPr id="4" name="TextBox 3">
            <a:extLst>
              <a:ext uri="{FF2B5EF4-FFF2-40B4-BE49-F238E27FC236}">
                <a16:creationId xmlns:a16="http://schemas.microsoft.com/office/drawing/2014/main" id="{398A8AC5-2B02-FD37-507C-8D22B10D9527}"/>
              </a:ext>
            </a:extLst>
          </p:cNvPr>
          <p:cNvSpPr txBox="1"/>
          <p:nvPr/>
        </p:nvSpPr>
        <p:spPr>
          <a:xfrm>
            <a:off x="0" y="970710"/>
            <a:ext cx="2368062"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1.  Let us Draw Near.</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5" name="TextBox 4">
            <a:extLst>
              <a:ext uri="{FF2B5EF4-FFF2-40B4-BE49-F238E27FC236}">
                <a16:creationId xmlns:a16="http://schemas.microsoft.com/office/drawing/2014/main" id="{DAB1FD08-A6CB-F58F-1CDC-E75EBC518EAB}"/>
              </a:ext>
            </a:extLst>
          </p:cNvPr>
          <p:cNvSpPr txBox="1"/>
          <p:nvPr/>
        </p:nvSpPr>
        <p:spPr>
          <a:xfrm>
            <a:off x="3669323" y="970710"/>
            <a:ext cx="5474677" cy="830997"/>
          </a:xfrm>
          <a:prstGeom prst="rect">
            <a:avLst/>
          </a:prstGeom>
          <a:solidFill>
            <a:schemeClr val="bg1"/>
          </a:solidFill>
        </p:spPr>
        <p:txBody>
          <a:bodyPr wrap="square" rtlCol="0">
            <a:spAutoFit/>
          </a:bodyPr>
          <a:lstStyle/>
          <a:p>
            <a:pPr>
              <a:buNone/>
            </a:pPr>
            <a:r>
              <a:rPr lang="en-AU" sz="1600" b="1" baseline="300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22 </a:t>
            </a:r>
            <a:r>
              <a:rPr lang="en-AU" sz="16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let us draw near with a true heart in full assurance of faith, with our hearts sprinkled clean from an evil conscience and our bodies washed with pure water.</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75C95AFD-37F2-3D88-4791-F7761DC7A439}"/>
              </a:ext>
            </a:extLst>
          </p:cNvPr>
          <p:cNvSpPr txBox="1"/>
          <p:nvPr/>
        </p:nvSpPr>
        <p:spPr>
          <a:xfrm>
            <a:off x="281353" y="1248518"/>
            <a:ext cx="3341077"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God cleanses us to draw near;</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Having a heart that is true.</a:t>
            </a:r>
          </a:p>
        </p:txBody>
      </p:sp>
      <p:sp>
        <p:nvSpPr>
          <p:cNvPr id="7" name="TextBox 6">
            <a:extLst>
              <a:ext uri="{FF2B5EF4-FFF2-40B4-BE49-F238E27FC236}">
                <a16:creationId xmlns:a16="http://schemas.microsoft.com/office/drawing/2014/main" id="{B1F188A1-28B2-0404-B665-ED961FB00353}"/>
              </a:ext>
            </a:extLst>
          </p:cNvPr>
          <p:cNvSpPr txBox="1"/>
          <p:nvPr/>
        </p:nvSpPr>
        <p:spPr>
          <a:xfrm>
            <a:off x="480645" y="1801707"/>
            <a:ext cx="2784231" cy="369332"/>
          </a:xfrm>
          <a:prstGeom prst="rect">
            <a:avLst/>
          </a:prstGeom>
          <a:noFill/>
        </p:spPr>
        <p:txBody>
          <a:bodyPr wrap="square" rtlCol="0">
            <a:spAutoFit/>
          </a:bodyPr>
          <a:lstStyle/>
          <a:p>
            <a:pPr lvl="0">
              <a:defRPr/>
            </a:pPr>
            <a:r>
              <a:rPr lang="en-AU" noProof="0" dirty="0">
                <a:solidFill>
                  <a:srgbClr val="FFC000"/>
                </a:solidFill>
                <a:latin typeface="Times New Roman" panose="02020603050405020304" pitchFamily="18" charset="0"/>
                <a:cs typeface="Times New Roman" panose="02020603050405020304" pitchFamily="18" charset="0"/>
              </a:rPr>
              <a:t>a)  A full assurance of faith.  </a:t>
            </a:r>
            <a:endParaRPr kumimoji="0" lang="en-AU" u="none" strike="noStrike" kern="1200" cap="none" spc="0" normalizeH="0" baseline="0" noProof="0" dirty="0">
              <a:ln>
                <a:noFill/>
              </a:ln>
              <a:solidFill>
                <a:srgbClr val="FFC000"/>
              </a:solidFill>
              <a:effectLst/>
              <a:uLnTx/>
              <a:uFillTx/>
              <a:latin typeface="+mj-lt"/>
              <a:cs typeface="Times New Roman" panose="02020603050405020304" pitchFamily="18" charset="0"/>
            </a:endParaRPr>
          </a:p>
        </p:txBody>
      </p:sp>
      <p:sp>
        <p:nvSpPr>
          <p:cNvPr id="8" name="TextBox 7">
            <a:extLst>
              <a:ext uri="{FF2B5EF4-FFF2-40B4-BE49-F238E27FC236}">
                <a16:creationId xmlns:a16="http://schemas.microsoft.com/office/drawing/2014/main" id="{49308994-2F59-AA7C-1734-C1676C41FC6B}"/>
              </a:ext>
            </a:extLst>
          </p:cNvPr>
          <p:cNvSpPr txBox="1"/>
          <p:nvPr/>
        </p:nvSpPr>
        <p:spPr>
          <a:xfrm>
            <a:off x="3165230" y="1801707"/>
            <a:ext cx="6207370"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Faithfulness – a current faith.</a:t>
            </a:r>
          </a:p>
        </p:txBody>
      </p:sp>
      <p:sp>
        <p:nvSpPr>
          <p:cNvPr id="9" name="TextBox 8">
            <a:extLst>
              <a:ext uri="{FF2B5EF4-FFF2-40B4-BE49-F238E27FC236}">
                <a16:creationId xmlns:a16="http://schemas.microsoft.com/office/drawing/2014/main" id="{65F3AEE5-F979-FC77-C8BB-D900CE3C352D}"/>
              </a:ext>
            </a:extLst>
          </p:cNvPr>
          <p:cNvSpPr txBox="1"/>
          <p:nvPr/>
        </p:nvSpPr>
        <p:spPr>
          <a:xfrm>
            <a:off x="498230" y="2141676"/>
            <a:ext cx="7760678" cy="369332"/>
          </a:xfrm>
          <a:prstGeom prst="rect">
            <a:avLst/>
          </a:prstGeom>
          <a:noFill/>
        </p:spPr>
        <p:txBody>
          <a:bodyPr wrap="square" rtlCol="0">
            <a:spAutoFit/>
          </a:bodyPr>
          <a:lstStyle/>
          <a:p>
            <a:pPr lvl="0">
              <a:defRPr/>
            </a:pPr>
            <a:r>
              <a:rPr lang="en-AU" noProof="0" dirty="0">
                <a:solidFill>
                  <a:srgbClr val="FFC000"/>
                </a:solidFill>
                <a:latin typeface="Times New Roman" panose="02020603050405020304" pitchFamily="18" charset="0"/>
                <a:cs typeface="Times New Roman" panose="02020603050405020304" pitchFamily="18" charset="0"/>
              </a:rPr>
              <a:t>b)  Heart sprinkled clean from an evil conscience</a:t>
            </a:r>
            <a:endParaRPr kumimoji="0" lang="en-AU" u="none" strike="noStrike" kern="1200" cap="none" spc="0" normalizeH="0" baseline="0" noProof="0" dirty="0">
              <a:ln>
                <a:noFill/>
              </a:ln>
              <a:solidFill>
                <a:srgbClr val="FFC000"/>
              </a:solidFill>
              <a:effectLst/>
              <a:uLnTx/>
              <a:uFillTx/>
              <a:latin typeface="+mj-lt"/>
              <a:cs typeface="Times New Roman" panose="02020603050405020304" pitchFamily="18" charset="0"/>
            </a:endParaRPr>
          </a:p>
        </p:txBody>
      </p:sp>
      <p:sp>
        <p:nvSpPr>
          <p:cNvPr id="11" name="TextBox 10">
            <a:extLst>
              <a:ext uri="{FF2B5EF4-FFF2-40B4-BE49-F238E27FC236}">
                <a16:creationId xmlns:a16="http://schemas.microsoft.com/office/drawing/2014/main" id="{182ED6EF-078C-BA14-1342-0EFF86A214EB}"/>
              </a:ext>
            </a:extLst>
          </p:cNvPr>
          <p:cNvSpPr txBox="1"/>
          <p:nvPr/>
        </p:nvSpPr>
        <p:spPr>
          <a:xfrm>
            <a:off x="1008184" y="2442653"/>
            <a:ext cx="8094785"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An image of entering into covenant with God.  He is </a:t>
            </a:r>
            <a:r>
              <a:rPr lang="en-AU" b="1" u="sng" dirty="0">
                <a:solidFill>
                  <a:prstClr val="white"/>
                </a:solidFill>
                <a:latin typeface="Times New Roman" panose="02020603050405020304" pitchFamily="18" charset="0"/>
                <a:cs typeface="Times New Roman" panose="02020603050405020304" pitchFamily="18" charset="0"/>
              </a:rPr>
              <a:t>our</a:t>
            </a:r>
            <a:r>
              <a:rPr lang="en-AU" dirty="0">
                <a:solidFill>
                  <a:prstClr val="white"/>
                </a:solidFill>
                <a:latin typeface="Times New Roman" panose="02020603050405020304" pitchFamily="18" charset="0"/>
                <a:cs typeface="Times New Roman" panose="02020603050405020304" pitchFamily="18" charset="0"/>
              </a:rPr>
              <a:t> God.</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Sprinkled with the blood of Jesus;  Our sins atoned for;  He is our Lord and God.</a:t>
            </a:r>
          </a:p>
        </p:txBody>
      </p:sp>
      <p:sp>
        <p:nvSpPr>
          <p:cNvPr id="17" name="TextBox 16">
            <a:extLst>
              <a:ext uri="{FF2B5EF4-FFF2-40B4-BE49-F238E27FC236}">
                <a16:creationId xmlns:a16="http://schemas.microsoft.com/office/drawing/2014/main" id="{9D3EE307-0CDB-7AC9-5985-506B63D64A67}"/>
              </a:ext>
            </a:extLst>
          </p:cNvPr>
          <p:cNvSpPr txBox="1"/>
          <p:nvPr/>
        </p:nvSpPr>
        <p:spPr>
          <a:xfrm>
            <a:off x="515814" y="3038492"/>
            <a:ext cx="3557955" cy="369332"/>
          </a:xfrm>
          <a:prstGeom prst="rect">
            <a:avLst/>
          </a:prstGeom>
          <a:noFill/>
        </p:spPr>
        <p:txBody>
          <a:bodyPr wrap="square" rtlCol="0">
            <a:spAutoFit/>
          </a:bodyPr>
          <a:lstStyle/>
          <a:p>
            <a:pPr lvl="0">
              <a:defRPr/>
            </a:pPr>
            <a:r>
              <a:rPr lang="en-AU" noProof="0" dirty="0">
                <a:solidFill>
                  <a:srgbClr val="FFC000"/>
                </a:solidFill>
                <a:latin typeface="Times New Roman" panose="02020603050405020304" pitchFamily="18" charset="0"/>
                <a:cs typeface="Times New Roman" panose="02020603050405020304" pitchFamily="18" charset="0"/>
              </a:rPr>
              <a:t>c)  Bodies washed with pure water</a:t>
            </a:r>
            <a:endParaRPr kumimoji="0" lang="en-AU" u="none" strike="noStrike" kern="1200" cap="none" spc="0" normalizeH="0" baseline="0" noProof="0" dirty="0">
              <a:ln>
                <a:noFill/>
              </a:ln>
              <a:solidFill>
                <a:srgbClr val="FFC000"/>
              </a:solidFill>
              <a:effectLst/>
              <a:uLnTx/>
              <a:uFillTx/>
              <a:latin typeface="+mj-lt"/>
              <a:cs typeface="Times New Roman" panose="02020603050405020304" pitchFamily="18" charset="0"/>
            </a:endParaRPr>
          </a:p>
        </p:txBody>
      </p:sp>
      <p:sp>
        <p:nvSpPr>
          <p:cNvPr id="18" name="TextBox 17">
            <a:extLst>
              <a:ext uri="{FF2B5EF4-FFF2-40B4-BE49-F238E27FC236}">
                <a16:creationId xmlns:a16="http://schemas.microsoft.com/office/drawing/2014/main" id="{C74047F7-EB5B-29FC-71B4-518EB06F3AE7}"/>
              </a:ext>
            </a:extLst>
          </p:cNvPr>
          <p:cNvSpPr txBox="1"/>
          <p:nvPr/>
        </p:nvSpPr>
        <p:spPr>
          <a:xfrm>
            <a:off x="3897923" y="3036241"/>
            <a:ext cx="3776941"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A spiritual purity.  </a:t>
            </a:r>
          </a:p>
        </p:txBody>
      </p:sp>
      <p:sp>
        <p:nvSpPr>
          <p:cNvPr id="22" name="TextBox 21">
            <a:extLst>
              <a:ext uri="{FF2B5EF4-FFF2-40B4-BE49-F238E27FC236}">
                <a16:creationId xmlns:a16="http://schemas.microsoft.com/office/drawing/2014/main" id="{41B8C312-905A-AE41-DFEF-169969F9C8B5}"/>
              </a:ext>
            </a:extLst>
          </p:cNvPr>
          <p:cNvSpPr txBox="1"/>
          <p:nvPr/>
        </p:nvSpPr>
        <p:spPr>
          <a:xfrm>
            <a:off x="1008184" y="3329318"/>
            <a:ext cx="8364416"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A reminder of baptism.  Put to death the old life.  Born again to the New Living Way.</a:t>
            </a:r>
          </a:p>
        </p:txBody>
      </p:sp>
      <p:sp>
        <p:nvSpPr>
          <p:cNvPr id="23" name="TextBox 22">
            <a:extLst>
              <a:ext uri="{FF2B5EF4-FFF2-40B4-BE49-F238E27FC236}">
                <a16:creationId xmlns:a16="http://schemas.microsoft.com/office/drawing/2014/main" id="{FEE88C0E-AEA1-E910-C64E-72F2196EDEF0}"/>
              </a:ext>
            </a:extLst>
          </p:cNvPr>
          <p:cNvSpPr txBox="1"/>
          <p:nvPr/>
        </p:nvSpPr>
        <p:spPr>
          <a:xfrm>
            <a:off x="310660" y="3604856"/>
            <a:ext cx="8833340"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God’s children drawing near to their Heavenly Father (not being distant)</a:t>
            </a:r>
          </a:p>
        </p:txBody>
      </p:sp>
      <p:sp>
        <p:nvSpPr>
          <p:cNvPr id="24" name="TextBox 23">
            <a:extLst>
              <a:ext uri="{FF2B5EF4-FFF2-40B4-BE49-F238E27FC236}">
                <a16:creationId xmlns:a16="http://schemas.microsoft.com/office/drawing/2014/main" id="{4BD0DB40-B1F9-3F13-6131-CB10DA0A05A1}"/>
              </a:ext>
            </a:extLst>
          </p:cNvPr>
          <p:cNvSpPr txBox="1"/>
          <p:nvPr/>
        </p:nvSpPr>
        <p:spPr>
          <a:xfrm>
            <a:off x="-5861" y="3924926"/>
            <a:ext cx="2368062"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2.  Let us Hold Fast</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25" name="TextBox 24">
            <a:extLst>
              <a:ext uri="{FF2B5EF4-FFF2-40B4-BE49-F238E27FC236}">
                <a16:creationId xmlns:a16="http://schemas.microsoft.com/office/drawing/2014/main" id="{EF1790C7-140F-3D56-1C1C-011C9C07CE2B}"/>
              </a:ext>
            </a:extLst>
          </p:cNvPr>
          <p:cNvSpPr txBox="1"/>
          <p:nvPr/>
        </p:nvSpPr>
        <p:spPr>
          <a:xfrm>
            <a:off x="4232031" y="3948372"/>
            <a:ext cx="4911969" cy="584775"/>
          </a:xfrm>
          <a:prstGeom prst="rect">
            <a:avLst/>
          </a:prstGeom>
          <a:solidFill>
            <a:schemeClr val="bg1"/>
          </a:solidFill>
        </p:spPr>
        <p:txBody>
          <a:bodyPr wrap="square" rtlCol="0">
            <a:spAutoFit/>
          </a:bodyPr>
          <a:lstStyle/>
          <a:p>
            <a:pPr>
              <a:buNone/>
            </a:pPr>
            <a:r>
              <a:rPr lang="en-AU" sz="1600" b="1" baseline="300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23 </a:t>
            </a:r>
            <a:r>
              <a:rPr lang="en-AU" sz="16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Let us hold fast the confession of our hope without wavering, for he who promised is faithful.</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26" name="TextBox 25">
            <a:extLst>
              <a:ext uri="{FF2B5EF4-FFF2-40B4-BE49-F238E27FC236}">
                <a16:creationId xmlns:a16="http://schemas.microsoft.com/office/drawing/2014/main" id="{51C56879-B06C-25C3-5EFD-98C6A9235F31}"/>
              </a:ext>
            </a:extLst>
          </p:cNvPr>
          <p:cNvSpPr txBox="1"/>
          <p:nvPr/>
        </p:nvSpPr>
        <p:spPr>
          <a:xfrm>
            <a:off x="281353" y="4171220"/>
            <a:ext cx="4009294"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Keeping the main thing, the main thing</a:t>
            </a:r>
          </a:p>
        </p:txBody>
      </p:sp>
      <p:sp>
        <p:nvSpPr>
          <p:cNvPr id="27" name="TextBox 26">
            <a:extLst>
              <a:ext uri="{FF2B5EF4-FFF2-40B4-BE49-F238E27FC236}">
                <a16:creationId xmlns:a16="http://schemas.microsoft.com/office/drawing/2014/main" id="{5F6B1737-8648-E2ED-4BBD-27D6FFA089BD}"/>
              </a:ext>
            </a:extLst>
          </p:cNvPr>
          <p:cNvSpPr txBox="1"/>
          <p:nvPr/>
        </p:nvSpPr>
        <p:spPr>
          <a:xfrm>
            <a:off x="287214" y="4464297"/>
            <a:ext cx="8856785"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Holding fast to what we really believe.</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To openly express our allegiance to Jesus (even when it’s not popular)</a:t>
            </a:r>
          </a:p>
        </p:txBody>
      </p:sp>
    </p:spTree>
    <p:extLst>
      <p:ext uri="{BB962C8B-B14F-4D97-AF65-F5344CB8AC3E}">
        <p14:creationId xmlns:p14="http://schemas.microsoft.com/office/powerpoint/2010/main" val="2312636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6"/>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7">
                                            <p:txEl>
                                              <p:pRg st="0" end="0"/>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 grpId="0"/>
      <p:bldP spid="15" grpId="0"/>
      <p:bldP spid="2" grpId="0"/>
      <p:bldP spid="4" grpId="0"/>
      <p:bldP spid="5" grpId="0" animBg="1"/>
      <p:bldP spid="6" grpId="0"/>
      <p:bldP spid="7" grpId="0"/>
      <p:bldP spid="8" grpId="0"/>
      <p:bldP spid="9" grpId="0"/>
      <p:bldP spid="11" grpId="0" uiExpand="1" build="p"/>
      <p:bldP spid="17" grpId="0"/>
      <p:bldP spid="18" grpId="0"/>
      <p:bldP spid="22" grpId="0"/>
      <p:bldP spid="23" grpId="0"/>
      <p:bldP spid="24" grpId="0"/>
      <p:bldP spid="25" grpId="0" animBg="1"/>
      <p:bldP spid="26" grpId="0"/>
      <p:bldP spid="2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62813589-1C5F-401F-AA06-EAA3A386B304}"/>
              </a:ext>
            </a:extLst>
          </p:cNvPr>
          <p:cNvSpPr txBox="1"/>
          <p:nvPr/>
        </p:nvSpPr>
        <p:spPr>
          <a:xfrm>
            <a:off x="0" y="0"/>
            <a:ext cx="9108559" cy="430887"/>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AU" sz="22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Faithfulness.    Hearts that are True.</a:t>
            </a:r>
          </a:p>
        </p:txBody>
      </p:sp>
      <p:sp>
        <p:nvSpPr>
          <p:cNvPr id="3" name="TextBox 2">
            <a:extLst>
              <a:ext uri="{FF2B5EF4-FFF2-40B4-BE49-F238E27FC236}">
                <a16:creationId xmlns:a16="http://schemas.microsoft.com/office/drawing/2014/main" id="{BFFEEEFA-530A-D1CC-65E3-FDC17ADA1C6C}"/>
              </a:ext>
            </a:extLst>
          </p:cNvPr>
          <p:cNvSpPr txBox="1"/>
          <p:nvPr/>
        </p:nvSpPr>
        <p:spPr>
          <a:xfrm>
            <a:off x="0" y="323570"/>
            <a:ext cx="9144000"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With the privileges of the New Covenant, come responsibilities.  Faithfulness. </a:t>
            </a:r>
          </a:p>
        </p:txBody>
      </p:sp>
      <p:sp>
        <p:nvSpPr>
          <p:cNvPr id="15" name="TextBox 14">
            <a:extLst>
              <a:ext uri="{FF2B5EF4-FFF2-40B4-BE49-F238E27FC236}">
                <a16:creationId xmlns:a16="http://schemas.microsoft.com/office/drawing/2014/main" id="{7CA4425D-89A3-3B24-5225-BD703FA26B9D}"/>
              </a:ext>
            </a:extLst>
          </p:cNvPr>
          <p:cNvSpPr txBox="1"/>
          <p:nvPr/>
        </p:nvSpPr>
        <p:spPr>
          <a:xfrm>
            <a:off x="0" y="647140"/>
            <a:ext cx="9144000"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The New Covenant  ––  </a:t>
            </a:r>
            <a:r>
              <a:rPr kumimoji="0" lang="en-AU" u="none" strike="noStrike" kern="1200" cap="none" spc="0" normalizeH="0" baseline="0" noProof="0" dirty="0">
                <a:ln>
                  <a:noFill/>
                </a:ln>
                <a:solidFill>
                  <a:srgbClr val="FFFF00"/>
                </a:solidFill>
                <a:effectLst/>
                <a:uLnTx/>
                <a:uFillTx/>
                <a:latin typeface="Comic Sans MS" panose="030F0902030302020204" pitchFamily="66" charset="0"/>
                <a:cs typeface="Times New Roman" panose="02020603050405020304" pitchFamily="18" charset="0"/>
              </a:rPr>
              <a:t>The New and Living Way</a:t>
            </a:r>
            <a:endParaRPr kumimoji="0" lang="en-AU" u="none" strike="noStrike" kern="1200" cap="none" spc="0" normalizeH="0" baseline="0" noProof="0" dirty="0">
              <a:ln>
                <a:noFill/>
              </a:ln>
              <a:solidFill>
                <a:schemeClr val="bg1"/>
              </a:solidFill>
              <a:effectLst/>
              <a:uLnTx/>
              <a:uFillTx/>
              <a:latin typeface="+mj-lt"/>
              <a:cs typeface="Times New Roman" panose="02020603050405020304" pitchFamily="18" charset="0"/>
            </a:endParaRPr>
          </a:p>
        </p:txBody>
      </p:sp>
      <p:sp>
        <p:nvSpPr>
          <p:cNvPr id="2" name="TextBox 1">
            <a:extLst>
              <a:ext uri="{FF2B5EF4-FFF2-40B4-BE49-F238E27FC236}">
                <a16:creationId xmlns:a16="http://schemas.microsoft.com/office/drawing/2014/main" id="{12460BA1-FC47-D348-47E5-07C7381B4EB1}"/>
              </a:ext>
            </a:extLst>
          </p:cNvPr>
          <p:cNvSpPr txBox="1"/>
          <p:nvPr/>
        </p:nvSpPr>
        <p:spPr>
          <a:xfrm>
            <a:off x="5040923" y="647140"/>
            <a:ext cx="2848707" cy="369332"/>
          </a:xfrm>
          <a:prstGeom prst="rect">
            <a:avLst/>
          </a:prstGeom>
          <a:noFill/>
        </p:spPr>
        <p:txBody>
          <a:bodyPr wrap="square" rtlCol="0">
            <a:spAutoFit/>
          </a:bodyPr>
          <a:lstStyle/>
          <a:p>
            <a:pPr lvl="0">
              <a:defRPr/>
            </a:pPr>
            <a:r>
              <a:rPr lang="en-AU" dirty="0">
                <a:solidFill>
                  <a:schemeClr val="bg1"/>
                </a:solidFill>
                <a:latin typeface="Times New Roman" panose="02020603050405020304" pitchFamily="18" charset="0"/>
                <a:cs typeface="Times New Roman" panose="02020603050405020304" pitchFamily="18" charset="0"/>
              </a:rPr>
              <a:t>–– </a:t>
            </a:r>
            <a:r>
              <a:rPr kumimoji="0" lang="en-AU" u="none" strike="noStrike" kern="1200" cap="none" spc="0" normalizeH="0" baseline="0" noProof="0" dirty="0">
                <a:ln>
                  <a:noFill/>
                </a:ln>
                <a:solidFill>
                  <a:srgbClr val="FFFF00"/>
                </a:solidFill>
                <a:effectLst/>
                <a:uLnTx/>
                <a:uFillTx/>
                <a:latin typeface="Comic Sans MS" panose="030F0902030302020204" pitchFamily="66" charset="0"/>
                <a:cs typeface="Times New Roman" panose="02020603050405020304" pitchFamily="18" charset="0"/>
              </a:rPr>
              <a:t> </a:t>
            </a:r>
            <a:r>
              <a:rPr kumimoji="0" lang="en-AU" u="none" strike="noStrike" kern="1200" cap="none" spc="0" normalizeH="0" baseline="0" noProof="0" dirty="0">
                <a:ln>
                  <a:noFill/>
                </a:ln>
                <a:solidFill>
                  <a:schemeClr val="bg1"/>
                </a:solidFill>
                <a:effectLst/>
                <a:uLnTx/>
                <a:uFillTx/>
                <a:latin typeface="+mj-lt"/>
                <a:cs typeface="Times New Roman" panose="02020603050405020304" pitchFamily="18" charset="0"/>
              </a:rPr>
              <a:t> Therefore, </a:t>
            </a:r>
            <a:r>
              <a:rPr kumimoji="0" lang="en-AU" u="none" strike="noStrike" kern="1200" cap="none" spc="0" normalizeH="0" baseline="0" noProof="0" dirty="0">
                <a:ln>
                  <a:noFill/>
                </a:ln>
                <a:solidFill>
                  <a:schemeClr val="bg1"/>
                </a:solidFill>
                <a:effectLst/>
                <a:uLnTx/>
                <a:uFillTx/>
                <a:latin typeface="Comic Sans MS" panose="030F0902030302020204" pitchFamily="66" charset="0"/>
                <a:cs typeface="Times New Roman" panose="02020603050405020304" pitchFamily="18" charset="0"/>
              </a:rPr>
              <a:t>Let us</a:t>
            </a:r>
            <a:r>
              <a:rPr kumimoji="0" lang="en-AU" u="none" strike="noStrike" kern="1200" cap="none" spc="0" normalizeH="0" baseline="0" noProof="0" dirty="0">
                <a:ln>
                  <a:noFill/>
                </a:ln>
                <a:solidFill>
                  <a:schemeClr val="bg1"/>
                </a:solidFill>
                <a:effectLst/>
                <a:uLnTx/>
                <a:uFillTx/>
                <a:latin typeface="+mj-lt"/>
                <a:cs typeface="Times New Roman" panose="02020603050405020304" pitchFamily="18" charset="0"/>
              </a:rPr>
              <a:t>:</a:t>
            </a:r>
          </a:p>
        </p:txBody>
      </p:sp>
      <p:sp>
        <p:nvSpPr>
          <p:cNvPr id="4" name="TextBox 3">
            <a:extLst>
              <a:ext uri="{FF2B5EF4-FFF2-40B4-BE49-F238E27FC236}">
                <a16:creationId xmlns:a16="http://schemas.microsoft.com/office/drawing/2014/main" id="{398A8AC5-2B02-FD37-507C-8D22B10D9527}"/>
              </a:ext>
            </a:extLst>
          </p:cNvPr>
          <p:cNvSpPr txBox="1"/>
          <p:nvPr/>
        </p:nvSpPr>
        <p:spPr>
          <a:xfrm>
            <a:off x="0" y="970710"/>
            <a:ext cx="2368062"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1.  Let us Draw Near.</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6" name="TextBox 5">
            <a:extLst>
              <a:ext uri="{FF2B5EF4-FFF2-40B4-BE49-F238E27FC236}">
                <a16:creationId xmlns:a16="http://schemas.microsoft.com/office/drawing/2014/main" id="{75C95AFD-37F2-3D88-4791-F7761DC7A439}"/>
              </a:ext>
            </a:extLst>
          </p:cNvPr>
          <p:cNvSpPr txBox="1"/>
          <p:nvPr/>
        </p:nvSpPr>
        <p:spPr>
          <a:xfrm>
            <a:off x="2116014" y="978345"/>
            <a:ext cx="3341077"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God cleanses us to draw near;</a:t>
            </a:r>
          </a:p>
        </p:txBody>
      </p:sp>
      <p:sp>
        <p:nvSpPr>
          <p:cNvPr id="7" name="TextBox 6">
            <a:extLst>
              <a:ext uri="{FF2B5EF4-FFF2-40B4-BE49-F238E27FC236}">
                <a16:creationId xmlns:a16="http://schemas.microsoft.com/office/drawing/2014/main" id="{B1F188A1-28B2-0404-B665-ED961FB00353}"/>
              </a:ext>
            </a:extLst>
          </p:cNvPr>
          <p:cNvSpPr txBox="1"/>
          <p:nvPr/>
        </p:nvSpPr>
        <p:spPr>
          <a:xfrm>
            <a:off x="515814" y="1272506"/>
            <a:ext cx="2784231" cy="369332"/>
          </a:xfrm>
          <a:prstGeom prst="rect">
            <a:avLst/>
          </a:prstGeom>
          <a:noFill/>
        </p:spPr>
        <p:txBody>
          <a:bodyPr wrap="square" rtlCol="0">
            <a:spAutoFit/>
          </a:bodyPr>
          <a:lstStyle/>
          <a:p>
            <a:pPr lvl="0">
              <a:defRPr/>
            </a:pPr>
            <a:r>
              <a:rPr lang="en-AU" noProof="0" dirty="0">
                <a:solidFill>
                  <a:srgbClr val="FFC000"/>
                </a:solidFill>
                <a:latin typeface="Times New Roman" panose="02020603050405020304" pitchFamily="18" charset="0"/>
                <a:cs typeface="Times New Roman" panose="02020603050405020304" pitchFamily="18" charset="0"/>
              </a:rPr>
              <a:t>a)  A full assurance of faith.  </a:t>
            </a:r>
            <a:endParaRPr kumimoji="0" lang="en-AU" u="none" strike="noStrike" kern="1200" cap="none" spc="0" normalizeH="0" baseline="0" noProof="0" dirty="0">
              <a:ln>
                <a:noFill/>
              </a:ln>
              <a:solidFill>
                <a:srgbClr val="FFC000"/>
              </a:solidFill>
              <a:effectLst/>
              <a:uLnTx/>
              <a:uFillTx/>
              <a:latin typeface="+mj-lt"/>
              <a:cs typeface="Times New Roman" panose="02020603050405020304" pitchFamily="18" charset="0"/>
            </a:endParaRPr>
          </a:p>
        </p:txBody>
      </p:sp>
      <p:sp>
        <p:nvSpPr>
          <p:cNvPr id="8" name="TextBox 7">
            <a:extLst>
              <a:ext uri="{FF2B5EF4-FFF2-40B4-BE49-F238E27FC236}">
                <a16:creationId xmlns:a16="http://schemas.microsoft.com/office/drawing/2014/main" id="{49308994-2F59-AA7C-1734-C1676C41FC6B}"/>
              </a:ext>
            </a:extLst>
          </p:cNvPr>
          <p:cNvSpPr txBox="1"/>
          <p:nvPr/>
        </p:nvSpPr>
        <p:spPr>
          <a:xfrm>
            <a:off x="3200399" y="1272506"/>
            <a:ext cx="4689231"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Faithfulness – a current faith.</a:t>
            </a:r>
          </a:p>
        </p:txBody>
      </p:sp>
      <p:sp>
        <p:nvSpPr>
          <p:cNvPr id="9" name="TextBox 8">
            <a:extLst>
              <a:ext uri="{FF2B5EF4-FFF2-40B4-BE49-F238E27FC236}">
                <a16:creationId xmlns:a16="http://schemas.microsoft.com/office/drawing/2014/main" id="{65F3AEE5-F979-FC77-C8BB-D900CE3C352D}"/>
              </a:ext>
            </a:extLst>
          </p:cNvPr>
          <p:cNvSpPr txBox="1"/>
          <p:nvPr/>
        </p:nvSpPr>
        <p:spPr>
          <a:xfrm>
            <a:off x="515814" y="1564298"/>
            <a:ext cx="7760678" cy="369332"/>
          </a:xfrm>
          <a:prstGeom prst="rect">
            <a:avLst/>
          </a:prstGeom>
          <a:noFill/>
        </p:spPr>
        <p:txBody>
          <a:bodyPr wrap="square" rtlCol="0">
            <a:spAutoFit/>
          </a:bodyPr>
          <a:lstStyle/>
          <a:p>
            <a:pPr lvl="0">
              <a:defRPr/>
            </a:pPr>
            <a:r>
              <a:rPr lang="en-AU" noProof="0" dirty="0">
                <a:solidFill>
                  <a:srgbClr val="FFC000"/>
                </a:solidFill>
                <a:latin typeface="Times New Roman" panose="02020603050405020304" pitchFamily="18" charset="0"/>
                <a:cs typeface="Times New Roman" panose="02020603050405020304" pitchFamily="18" charset="0"/>
              </a:rPr>
              <a:t>b)  Heart sprinkled clean from an evil conscience</a:t>
            </a:r>
            <a:endParaRPr kumimoji="0" lang="en-AU" u="none" strike="noStrike" kern="1200" cap="none" spc="0" normalizeH="0" baseline="0" noProof="0" dirty="0">
              <a:ln>
                <a:noFill/>
              </a:ln>
              <a:solidFill>
                <a:srgbClr val="FFC000"/>
              </a:solidFill>
              <a:effectLst/>
              <a:uLnTx/>
              <a:uFillTx/>
              <a:latin typeface="+mj-lt"/>
              <a:cs typeface="Times New Roman" panose="02020603050405020304" pitchFamily="18" charset="0"/>
            </a:endParaRPr>
          </a:p>
        </p:txBody>
      </p:sp>
      <p:sp>
        <p:nvSpPr>
          <p:cNvPr id="11" name="TextBox 10">
            <a:extLst>
              <a:ext uri="{FF2B5EF4-FFF2-40B4-BE49-F238E27FC236}">
                <a16:creationId xmlns:a16="http://schemas.microsoft.com/office/drawing/2014/main" id="{182ED6EF-078C-BA14-1342-0EFF86A214EB}"/>
              </a:ext>
            </a:extLst>
          </p:cNvPr>
          <p:cNvSpPr txBox="1"/>
          <p:nvPr/>
        </p:nvSpPr>
        <p:spPr>
          <a:xfrm>
            <a:off x="993530" y="1864976"/>
            <a:ext cx="8094785"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An image of entering into covenant with God.  He is </a:t>
            </a:r>
            <a:r>
              <a:rPr lang="en-AU" b="1" u="sng" dirty="0">
                <a:solidFill>
                  <a:prstClr val="white"/>
                </a:solidFill>
                <a:latin typeface="Times New Roman" panose="02020603050405020304" pitchFamily="18" charset="0"/>
                <a:cs typeface="Times New Roman" panose="02020603050405020304" pitchFamily="18" charset="0"/>
              </a:rPr>
              <a:t>our</a:t>
            </a:r>
            <a:r>
              <a:rPr lang="en-AU" dirty="0">
                <a:solidFill>
                  <a:prstClr val="white"/>
                </a:solidFill>
                <a:latin typeface="Times New Roman" panose="02020603050405020304" pitchFamily="18" charset="0"/>
                <a:cs typeface="Times New Roman" panose="02020603050405020304" pitchFamily="18" charset="0"/>
              </a:rPr>
              <a:t> God.</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Sprinkled with the blood of Jesus;  Our sins atoned for;  He is our Lord and God.</a:t>
            </a:r>
          </a:p>
        </p:txBody>
      </p:sp>
      <p:sp>
        <p:nvSpPr>
          <p:cNvPr id="17" name="TextBox 16">
            <a:extLst>
              <a:ext uri="{FF2B5EF4-FFF2-40B4-BE49-F238E27FC236}">
                <a16:creationId xmlns:a16="http://schemas.microsoft.com/office/drawing/2014/main" id="{9D3EE307-0CDB-7AC9-5985-506B63D64A67}"/>
              </a:ext>
            </a:extLst>
          </p:cNvPr>
          <p:cNvSpPr txBox="1"/>
          <p:nvPr/>
        </p:nvSpPr>
        <p:spPr>
          <a:xfrm>
            <a:off x="515814" y="2429038"/>
            <a:ext cx="3557955" cy="369332"/>
          </a:xfrm>
          <a:prstGeom prst="rect">
            <a:avLst/>
          </a:prstGeom>
          <a:noFill/>
        </p:spPr>
        <p:txBody>
          <a:bodyPr wrap="square" rtlCol="0">
            <a:spAutoFit/>
          </a:bodyPr>
          <a:lstStyle/>
          <a:p>
            <a:pPr lvl="0">
              <a:defRPr/>
            </a:pPr>
            <a:r>
              <a:rPr lang="en-AU" noProof="0" dirty="0">
                <a:solidFill>
                  <a:srgbClr val="FFC000"/>
                </a:solidFill>
                <a:latin typeface="Times New Roman" panose="02020603050405020304" pitchFamily="18" charset="0"/>
                <a:cs typeface="Times New Roman" panose="02020603050405020304" pitchFamily="18" charset="0"/>
              </a:rPr>
              <a:t>c)  Bodies washed with pure water</a:t>
            </a:r>
            <a:endParaRPr kumimoji="0" lang="en-AU" u="none" strike="noStrike" kern="1200" cap="none" spc="0" normalizeH="0" baseline="0" noProof="0" dirty="0">
              <a:ln>
                <a:noFill/>
              </a:ln>
              <a:solidFill>
                <a:srgbClr val="FFC000"/>
              </a:solidFill>
              <a:effectLst/>
              <a:uLnTx/>
              <a:uFillTx/>
              <a:latin typeface="+mj-lt"/>
              <a:cs typeface="Times New Roman" panose="02020603050405020304" pitchFamily="18" charset="0"/>
            </a:endParaRPr>
          </a:p>
        </p:txBody>
      </p:sp>
      <p:sp>
        <p:nvSpPr>
          <p:cNvPr id="18" name="TextBox 17">
            <a:extLst>
              <a:ext uri="{FF2B5EF4-FFF2-40B4-BE49-F238E27FC236}">
                <a16:creationId xmlns:a16="http://schemas.microsoft.com/office/drawing/2014/main" id="{C74047F7-EB5B-29FC-71B4-518EB06F3AE7}"/>
              </a:ext>
            </a:extLst>
          </p:cNvPr>
          <p:cNvSpPr txBox="1"/>
          <p:nvPr/>
        </p:nvSpPr>
        <p:spPr>
          <a:xfrm>
            <a:off x="3856894" y="2432748"/>
            <a:ext cx="5474677"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A spiritual purity.  </a:t>
            </a:r>
          </a:p>
        </p:txBody>
      </p:sp>
      <p:sp>
        <p:nvSpPr>
          <p:cNvPr id="22" name="TextBox 21">
            <a:extLst>
              <a:ext uri="{FF2B5EF4-FFF2-40B4-BE49-F238E27FC236}">
                <a16:creationId xmlns:a16="http://schemas.microsoft.com/office/drawing/2014/main" id="{41B8C312-905A-AE41-DFEF-169969F9C8B5}"/>
              </a:ext>
            </a:extLst>
          </p:cNvPr>
          <p:cNvSpPr txBox="1"/>
          <p:nvPr/>
        </p:nvSpPr>
        <p:spPr>
          <a:xfrm>
            <a:off x="967155" y="2725825"/>
            <a:ext cx="8364416"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A reminder of baptism.  Put to death the old life.  Born again to the New Living Way.</a:t>
            </a:r>
          </a:p>
        </p:txBody>
      </p:sp>
      <p:sp>
        <p:nvSpPr>
          <p:cNvPr id="23" name="TextBox 22">
            <a:extLst>
              <a:ext uri="{FF2B5EF4-FFF2-40B4-BE49-F238E27FC236}">
                <a16:creationId xmlns:a16="http://schemas.microsoft.com/office/drawing/2014/main" id="{FEE88C0E-AEA1-E910-C64E-72F2196EDEF0}"/>
              </a:ext>
            </a:extLst>
          </p:cNvPr>
          <p:cNvSpPr txBox="1"/>
          <p:nvPr/>
        </p:nvSpPr>
        <p:spPr>
          <a:xfrm>
            <a:off x="269631" y="3001363"/>
            <a:ext cx="8833340"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God’s children drawing near to their Heavenly Father (not being distant)</a:t>
            </a:r>
          </a:p>
        </p:txBody>
      </p:sp>
      <p:sp>
        <p:nvSpPr>
          <p:cNvPr id="24" name="TextBox 23">
            <a:extLst>
              <a:ext uri="{FF2B5EF4-FFF2-40B4-BE49-F238E27FC236}">
                <a16:creationId xmlns:a16="http://schemas.microsoft.com/office/drawing/2014/main" id="{4BD0DB40-B1F9-3F13-6131-CB10DA0A05A1}"/>
              </a:ext>
            </a:extLst>
          </p:cNvPr>
          <p:cNvSpPr txBox="1"/>
          <p:nvPr/>
        </p:nvSpPr>
        <p:spPr>
          <a:xfrm>
            <a:off x="-5861" y="3369852"/>
            <a:ext cx="2368062"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2.  Let us Hold Fast</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26" name="TextBox 25">
            <a:extLst>
              <a:ext uri="{FF2B5EF4-FFF2-40B4-BE49-F238E27FC236}">
                <a16:creationId xmlns:a16="http://schemas.microsoft.com/office/drawing/2014/main" id="{51C56879-B06C-25C3-5EFD-98C6A9235F31}"/>
              </a:ext>
            </a:extLst>
          </p:cNvPr>
          <p:cNvSpPr txBox="1"/>
          <p:nvPr/>
        </p:nvSpPr>
        <p:spPr>
          <a:xfrm>
            <a:off x="2116014" y="3342971"/>
            <a:ext cx="4009294"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Keeping the main thing, the main thing</a:t>
            </a:r>
          </a:p>
        </p:txBody>
      </p:sp>
      <p:sp>
        <p:nvSpPr>
          <p:cNvPr id="27" name="TextBox 26">
            <a:extLst>
              <a:ext uri="{FF2B5EF4-FFF2-40B4-BE49-F238E27FC236}">
                <a16:creationId xmlns:a16="http://schemas.microsoft.com/office/drawing/2014/main" id="{5F6B1737-8648-E2ED-4BBD-27D6FFA089BD}"/>
              </a:ext>
            </a:extLst>
          </p:cNvPr>
          <p:cNvSpPr txBox="1"/>
          <p:nvPr/>
        </p:nvSpPr>
        <p:spPr>
          <a:xfrm>
            <a:off x="287215" y="3647084"/>
            <a:ext cx="7989277"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Holding fast to what we really believe.</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To openly express our allegiance to Jesus (even when it’s not popular)</a:t>
            </a:r>
          </a:p>
        </p:txBody>
      </p:sp>
      <p:sp>
        <p:nvSpPr>
          <p:cNvPr id="28" name="TextBox 27">
            <a:extLst>
              <a:ext uri="{FF2B5EF4-FFF2-40B4-BE49-F238E27FC236}">
                <a16:creationId xmlns:a16="http://schemas.microsoft.com/office/drawing/2014/main" id="{6B79A0DD-7FFD-2178-CCA8-22643624DF23}"/>
              </a:ext>
            </a:extLst>
          </p:cNvPr>
          <p:cNvSpPr txBox="1"/>
          <p:nvPr/>
        </p:nvSpPr>
        <p:spPr>
          <a:xfrm>
            <a:off x="5486399" y="970710"/>
            <a:ext cx="3341077"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Having a heart that is true.</a:t>
            </a:r>
          </a:p>
        </p:txBody>
      </p:sp>
      <p:sp>
        <p:nvSpPr>
          <p:cNvPr id="29" name="TextBox 28">
            <a:extLst>
              <a:ext uri="{FF2B5EF4-FFF2-40B4-BE49-F238E27FC236}">
                <a16:creationId xmlns:a16="http://schemas.microsoft.com/office/drawing/2014/main" id="{254231C6-812A-C1A6-EABB-91D476EAD4F6}"/>
              </a:ext>
            </a:extLst>
          </p:cNvPr>
          <p:cNvSpPr txBox="1"/>
          <p:nvPr/>
        </p:nvSpPr>
        <p:spPr>
          <a:xfrm>
            <a:off x="5861" y="4254944"/>
            <a:ext cx="2924907"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3.  Let us stir one another up</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31" name="TextBox 30">
            <a:extLst>
              <a:ext uri="{FF2B5EF4-FFF2-40B4-BE49-F238E27FC236}">
                <a16:creationId xmlns:a16="http://schemas.microsoft.com/office/drawing/2014/main" id="{859C0278-1733-AE3C-59AF-7411950D9E0F}"/>
              </a:ext>
            </a:extLst>
          </p:cNvPr>
          <p:cNvSpPr txBox="1"/>
          <p:nvPr/>
        </p:nvSpPr>
        <p:spPr>
          <a:xfrm>
            <a:off x="298938" y="4532176"/>
            <a:ext cx="5345723" cy="1200329"/>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an intentionality</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urging one another</a:t>
            </a:r>
            <a:br>
              <a:rPr lang="en-AU" dirty="0">
                <a:solidFill>
                  <a:prstClr val="white"/>
                </a:solidFill>
                <a:latin typeface="Times New Roman" panose="02020603050405020304" pitchFamily="18" charset="0"/>
                <a:cs typeface="Times New Roman" panose="02020603050405020304" pitchFamily="18" charset="0"/>
              </a:rPr>
            </a:br>
            <a:r>
              <a:rPr lang="en-AU" dirty="0">
                <a:solidFill>
                  <a:prstClr val="white"/>
                </a:solidFill>
                <a:latin typeface="Times New Roman" panose="02020603050405020304" pitchFamily="18" charset="0"/>
                <a:cs typeface="Times New Roman" panose="02020603050405020304" pitchFamily="18" charset="0"/>
              </a:rPr>
              <a:t>on in good works and keeping on in the faith.</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New and Living Way, is a path we travel together.</a:t>
            </a:r>
          </a:p>
        </p:txBody>
      </p:sp>
      <p:sp>
        <p:nvSpPr>
          <p:cNvPr id="32" name="TextBox 31">
            <a:extLst>
              <a:ext uri="{FF2B5EF4-FFF2-40B4-BE49-F238E27FC236}">
                <a16:creationId xmlns:a16="http://schemas.microsoft.com/office/drawing/2014/main" id="{C9EDBE60-EA3F-62EC-53DB-8258616F69EE}"/>
              </a:ext>
            </a:extLst>
          </p:cNvPr>
          <p:cNvSpPr txBox="1"/>
          <p:nvPr/>
        </p:nvSpPr>
        <p:spPr>
          <a:xfrm>
            <a:off x="2719754" y="4267918"/>
            <a:ext cx="6424245" cy="761747"/>
          </a:xfrm>
          <a:prstGeom prst="rect">
            <a:avLst/>
          </a:prstGeom>
          <a:solidFill>
            <a:schemeClr val="bg1"/>
          </a:solidFill>
        </p:spPr>
        <p:txBody>
          <a:bodyPr wrap="square" rtlCol="0">
            <a:spAutoFit/>
          </a:bodyPr>
          <a:lstStyle/>
          <a:p>
            <a:pPr>
              <a:buNone/>
            </a:pPr>
            <a:r>
              <a:rPr lang="en-AU" sz="145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let us consider how to stir up one another to love and good works, </a:t>
            </a:r>
            <a:r>
              <a:rPr lang="en-AU" sz="1450" b="1" baseline="300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25 </a:t>
            </a:r>
            <a:r>
              <a:rPr lang="en-AU" sz="145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not neglecting to meet together, as is the habit of some, but encouraging one another, and all the more as you see the Day drawing near.</a:t>
            </a:r>
            <a:r>
              <a:rPr lang="en-AU" sz="1450" dirty="0"/>
              <a:t> </a:t>
            </a:r>
            <a:endParaRPr lang="en-AU" sz="1450" dirty="0">
              <a:effectLst/>
              <a:latin typeface="Times New Roman" panose="02020603050405020304" pitchFamily="18" charset="0"/>
              <a:ea typeface="Times New Roman" panose="02020603050405020304" pitchFamily="18" charset="0"/>
            </a:endParaRPr>
          </a:p>
        </p:txBody>
      </p:sp>
      <p:sp>
        <p:nvSpPr>
          <p:cNvPr id="33" name="TextBox 32">
            <a:extLst>
              <a:ext uri="{FF2B5EF4-FFF2-40B4-BE49-F238E27FC236}">
                <a16:creationId xmlns:a16="http://schemas.microsoft.com/office/drawing/2014/main" id="{1E541A7F-9AC1-F5AD-4E81-4B8793EAD4B9}"/>
              </a:ext>
            </a:extLst>
          </p:cNvPr>
          <p:cNvSpPr txBox="1"/>
          <p:nvPr/>
        </p:nvSpPr>
        <p:spPr>
          <a:xfrm>
            <a:off x="6125307" y="5042639"/>
            <a:ext cx="3018691"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As we draw near to God, we draw near to one another.</a:t>
            </a:r>
          </a:p>
        </p:txBody>
      </p:sp>
    </p:spTree>
    <p:extLst>
      <p:ext uri="{BB962C8B-B14F-4D97-AF65-F5344CB8AC3E}">
        <p14:creationId xmlns:p14="http://schemas.microsoft.com/office/powerpoint/2010/main" val="4246586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uiExpand="1" build="p"/>
      <p:bldP spid="33"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15974</TotalTime>
  <Words>1047</Words>
  <Application>Microsoft Macintosh PowerPoint</Application>
  <PresentationFormat>On-screen Show (16:10)</PresentationFormat>
  <Paragraphs>74</Paragraphs>
  <Slides>7</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294</cp:revision>
  <cp:lastPrinted>2025-07-19T06:51:02Z</cp:lastPrinted>
  <dcterms:created xsi:type="dcterms:W3CDTF">2024-07-12T04:24:48Z</dcterms:created>
  <dcterms:modified xsi:type="dcterms:W3CDTF">2025-07-19T07:38:04Z</dcterms:modified>
</cp:coreProperties>
</file>